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CCD501B-1B32-455E-A90F-D05F74B27BC6}"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9C8F3-0B33-4074-B7B8-7750931582C2}"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13962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1CCD501B-1B32-455E-A90F-D05F74B27BC6}" type="datetimeFigureOut">
              <a:rPr lang="en-US" smtClean="0"/>
              <a:t>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39C8F3-0B33-4074-B7B8-7750931582C2}" type="slidenum">
              <a:rPr lang="en-US" smtClean="0"/>
              <a:t>‹#›</a:t>
            </a:fld>
            <a:endParaRPr lang="en-US"/>
          </a:p>
        </p:txBody>
      </p:sp>
    </p:spTree>
    <p:extLst>
      <p:ext uri="{BB962C8B-B14F-4D97-AF65-F5344CB8AC3E}">
        <p14:creationId xmlns:p14="http://schemas.microsoft.com/office/powerpoint/2010/main" val="168860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CD501B-1B32-455E-A90F-D05F74B27BC6}"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9C8F3-0B33-4074-B7B8-7750931582C2}" type="slidenum">
              <a:rPr lang="en-US" smtClean="0"/>
              <a:t>‹#›</a:t>
            </a:fld>
            <a:endParaRPr lang="en-US"/>
          </a:p>
        </p:txBody>
      </p:sp>
    </p:spTree>
    <p:extLst>
      <p:ext uri="{BB962C8B-B14F-4D97-AF65-F5344CB8AC3E}">
        <p14:creationId xmlns:p14="http://schemas.microsoft.com/office/powerpoint/2010/main" val="3947972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CD501B-1B32-455E-A90F-D05F74B27BC6}"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9C8F3-0B33-4074-B7B8-7750931582C2}"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66215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CD501B-1B32-455E-A90F-D05F74B27BC6}"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9C8F3-0B33-4074-B7B8-7750931582C2}" type="slidenum">
              <a:rPr lang="en-US" smtClean="0"/>
              <a:t>‹#›</a:t>
            </a:fld>
            <a:endParaRPr lang="en-US"/>
          </a:p>
        </p:txBody>
      </p:sp>
    </p:spTree>
    <p:extLst>
      <p:ext uri="{BB962C8B-B14F-4D97-AF65-F5344CB8AC3E}">
        <p14:creationId xmlns:p14="http://schemas.microsoft.com/office/powerpoint/2010/main" val="20589896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CD501B-1B32-455E-A90F-D05F74B27BC6}"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9C8F3-0B33-4074-B7B8-7750931582C2}"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67833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CD501B-1B32-455E-A90F-D05F74B27BC6}"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9C8F3-0B33-4074-B7B8-7750931582C2}" type="slidenum">
              <a:rPr lang="en-US" smtClean="0"/>
              <a:t>‹#›</a:t>
            </a:fld>
            <a:endParaRPr lang="en-US"/>
          </a:p>
        </p:txBody>
      </p:sp>
    </p:spTree>
    <p:extLst>
      <p:ext uri="{BB962C8B-B14F-4D97-AF65-F5344CB8AC3E}">
        <p14:creationId xmlns:p14="http://schemas.microsoft.com/office/powerpoint/2010/main" val="1879737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CD501B-1B32-455E-A90F-D05F74B27BC6}"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9C8F3-0B33-4074-B7B8-7750931582C2}" type="slidenum">
              <a:rPr lang="en-US" smtClean="0"/>
              <a:t>‹#›</a:t>
            </a:fld>
            <a:endParaRPr lang="en-US"/>
          </a:p>
        </p:txBody>
      </p:sp>
    </p:spTree>
    <p:extLst>
      <p:ext uri="{BB962C8B-B14F-4D97-AF65-F5344CB8AC3E}">
        <p14:creationId xmlns:p14="http://schemas.microsoft.com/office/powerpoint/2010/main" val="248736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CD501B-1B32-455E-A90F-D05F74B27BC6}"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9C8F3-0B33-4074-B7B8-7750931582C2}" type="slidenum">
              <a:rPr lang="en-US" smtClean="0"/>
              <a:t>‹#›</a:t>
            </a:fld>
            <a:endParaRPr lang="en-US"/>
          </a:p>
        </p:txBody>
      </p:sp>
    </p:spTree>
    <p:extLst>
      <p:ext uri="{BB962C8B-B14F-4D97-AF65-F5344CB8AC3E}">
        <p14:creationId xmlns:p14="http://schemas.microsoft.com/office/powerpoint/2010/main" val="4134710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CD501B-1B32-455E-A90F-D05F74B27BC6}"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9C8F3-0B33-4074-B7B8-7750931582C2}" type="slidenum">
              <a:rPr lang="en-US" smtClean="0"/>
              <a:t>‹#›</a:t>
            </a:fld>
            <a:endParaRPr lang="en-US"/>
          </a:p>
        </p:txBody>
      </p:sp>
    </p:spTree>
    <p:extLst>
      <p:ext uri="{BB962C8B-B14F-4D97-AF65-F5344CB8AC3E}">
        <p14:creationId xmlns:p14="http://schemas.microsoft.com/office/powerpoint/2010/main" val="3230590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CD501B-1B32-455E-A90F-D05F74B27BC6}"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9C8F3-0B33-4074-B7B8-7750931582C2}" type="slidenum">
              <a:rPr lang="en-US" smtClean="0"/>
              <a:t>‹#›</a:t>
            </a:fld>
            <a:endParaRPr lang="en-US"/>
          </a:p>
        </p:txBody>
      </p:sp>
    </p:spTree>
    <p:extLst>
      <p:ext uri="{BB962C8B-B14F-4D97-AF65-F5344CB8AC3E}">
        <p14:creationId xmlns:p14="http://schemas.microsoft.com/office/powerpoint/2010/main" val="1389049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CCD501B-1B32-455E-A90F-D05F74B27BC6}"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39C8F3-0B33-4074-B7B8-7750931582C2}" type="slidenum">
              <a:rPr lang="en-US" smtClean="0"/>
              <a:t>‹#›</a:t>
            </a:fld>
            <a:endParaRPr lang="en-US"/>
          </a:p>
        </p:txBody>
      </p:sp>
    </p:spTree>
    <p:extLst>
      <p:ext uri="{BB962C8B-B14F-4D97-AF65-F5344CB8AC3E}">
        <p14:creationId xmlns:p14="http://schemas.microsoft.com/office/powerpoint/2010/main" val="3570313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CD501B-1B32-455E-A90F-D05F74B27BC6}" type="datetimeFigureOut">
              <a:rPr lang="en-US" smtClean="0"/>
              <a:t>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39C8F3-0B33-4074-B7B8-7750931582C2}" type="slidenum">
              <a:rPr lang="en-US" smtClean="0"/>
              <a:t>‹#›</a:t>
            </a:fld>
            <a:endParaRPr lang="en-US"/>
          </a:p>
        </p:txBody>
      </p:sp>
    </p:spTree>
    <p:extLst>
      <p:ext uri="{BB962C8B-B14F-4D97-AF65-F5344CB8AC3E}">
        <p14:creationId xmlns:p14="http://schemas.microsoft.com/office/powerpoint/2010/main" val="1171698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CCD501B-1B32-455E-A90F-D05F74B27BC6}" type="datetimeFigureOut">
              <a:rPr lang="en-US" smtClean="0"/>
              <a:t>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39C8F3-0B33-4074-B7B8-7750931582C2}" type="slidenum">
              <a:rPr lang="en-US" smtClean="0"/>
              <a:t>‹#›</a:t>
            </a:fld>
            <a:endParaRPr lang="en-US"/>
          </a:p>
        </p:txBody>
      </p:sp>
    </p:spTree>
    <p:extLst>
      <p:ext uri="{BB962C8B-B14F-4D97-AF65-F5344CB8AC3E}">
        <p14:creationId xmlns:p14="http://schemas.microsoft.com/office/powerpoint/2010/main" val="1189203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CD501B-1B32-455E-A90F-D05F74B27BC6}" type="datetimeFigureOut">
              <a:rPr lang="en-US" smtClean="0"/>
              <a:t>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39C8F3-0B33-4074-B7B8-7750931582C2}" type="slidenum">
              <a:rPr lang="en-US" smtClean="0"/>
              <a:t>‹#›</a:t>
            </a:fld>
            <a:endParaRPr lang="en-US"/>
          </a:p>
        </p:txBody>
      </p:sp>
    </p:spTree>
    <p:extLst>
      <p:ext uri="{BB962C8B-B14F-4D97-AF65-F5344CB8AC3E}">
        <p14:creationId xmlns:p14="http://schemas.microsoft.com/office/powerpoint/2010/main" val="2089411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CCD501B-1B32-455E-A90F-D05F74B27BC6}"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39C8F3-0B33-4074-B7B8-7750931582C2}" type="slidenum">
              <a:rPr lang="en-US" smtClean="0"/>
              <a:t>‹#›</a:t>
            </a:fld>
            <a:endParaRPr lang="en-US"/>
          </a:p>
        </p:txBody>
      </p:sp>
    </p:spTree>
    <p:extLst>
      <p:ext uri="{BB962C8B-B14F-4D97-AF65-F5344CB8AC3E}">
        <p14:creationId xmlns:p14="http://schemas.microsoft.com/office/powerpoint/2010/main" val="3748908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CCD501B-1B32-455E-A90F-D05F74B27BC6}"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39C8F3-0B33-4074-B7B8-7750931582C2}" type="slidenum">
              <a:rPr lang="en-US" smtClean="0"/>
              <a:t>‹#›</a:t>
            </a:fld>
            <a:endParaRPr lang="en-US"/>
          </a:p>
        </p:txBody>
      </p:sp>
    </p:spTree>
    <p:extLst>
      <p:ext uri="{BB962C8B-B14F-4D97-AF65-F5344CB8AC3E}">
        <p14:creationId xmlns:p14="http://schemas.microsoft.com/office/powerpoint/2010/main" val="1302597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CCD501B-1B32-455E-A90F-D05F74B27BC6}" type="datetimeFigureOut">
              <a:rPr lang="en-US" smtClean="0"/>
              <a:t>1/12/2021</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7039C8F3-0B33-4074-B7B8-7750931582C2}" type="slidenum">
              <a:rPr lang="en-US" smtClean="0"/>
              <a:t>‹#›</a:t>
            </a:fld>
            <a:endParaRPr lang="en-US"/>
          </a:p>
        </p:txBody>
      </p:sp>
    </p:spTree>
    <p:extLst>
      <p:ext uri="{BB962C8B-B14F-4D97-AF65-F5344CB8AC3E}">
        <p14:creationId xmlns:p14="http://schemas.microsoft.com/office/powerpoint/2010/main" val="98622824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AERODYNAMICS OF TRAIN</a:t>
            </a:r>
            <a:endParaRPr lang="en-US" dirty="0"/>
          </a:p>
        </p:txBody>
      </p:sp>
      <p:sp>
        <p:nvSpPr>
          <p:cNvPr id="3" name="Subtitle 2"/>
          <p:cNvSpPr>
            <a:spLocks noGrp="1"/>
          </p:cNvSpPr>
          <p:nvPr>
            <p:ph type="subTitle" idx="1"/>
          </p:nvPr>
        </p:nvSpPr>
        <p:spPr>
          <a:xfrm>
            <a:off x="2008909" y="4696547"/>
            <a:ext cx="9144000" cy="1655762"/>
          </a:xfrm>
        </p:spPr>
        <p:txBody>
          <a:bodyPr>
            <a:normAutofit/>
          </a:bodyPr>
          <a:lstStyle/>
          <a:p>
            <a:pPr algn="r"/>
            <a:r>
              <a:rPr lang="en-US" sz="3600" dirty="0" smtClean="0"/>
              <a:t>Module 3</a:t>
            </a:r>
            <a:endParaRPr lang="en-US" sz="3600" dirty="0"/>
          </a:p>
        </p:txBody>
      </p:sp>
    </p:spTree>
    <p:extLst>
      <p:ext uri="{BB962C8B-B14F-4D97-AF65-F5344CB8AC3E}">
        <p14:creationId xmlns:p14="http://schemas.microsoft.com/office/powerpoint/2010/main" val="325593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8653" y="1014258"/>
            <a:ext cx="10945091" cy="4154984"/>
          </a:xfrm>
          <a:prstGeom prst="rect">
            <a:avLst/>
          </a:prstGeom>
        </p:spPr>
        <p:txBody>
          <a:bodyPr wrap="square">
            <a:spAutoFit/>
          </a:bodyPr>
          <a:lstStyle/>
          <a:p>
            <a:pPr marL="342900" indent="-342900">
              <a:buFont typeface="Wingdings" panose="05000000000000000000" pitchFamily="2" charset="2"/>
              <a:buChar char="Ø"/>
            </a:pPr>
            <a:r>
              <a:rPr lang="en-US" sz="2400" dirty="0">
                <a:latin typeface="Times New Roman" panose="02020603050405020304" pitchFamily="18" charset="0"/>
              </a:rPr>
              <a:t>The fore-body of a train is one of the noise sources. In usual, there are a lot of roughness on the fore-body surface.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rPr>
              <a:t>The </a:t>
            </a:r>
            <a:r>
              <a:rPr lang="en-US" sz="2400" dirty="0">
                <a:latin typeface="Times New Roman" panose="02020603050405020304" pitchFamily="18" charset="0"/>
              </a:rPr>
              <a:t>aerodynamic noises are strongly dependent on the detailed configuration of the surface roughness and the entire shape of train fore-body as well.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rPr>
              <a:t>These </a:t>
            </a:r>
            <a:r>
              <a:rPr lang="en-US" sz="2400" dirty="0">
                <a:latin typeface="Times New Roman" panose="02020603050405020304" pitchFamily="18" charset="0"/>
              </a:rPr>
              <a:t>geometrical configurations are associated with the wind speed along them and separation. </a:t>
            </a:r>
          </a:p>
          <a:p>
            <a:pPr marL="342900" indent="-342900">
              <a:buFont typeface="Wingdings" panose="05000000000000000000" pitchFamily="2" charset="2"/>
              <a:buChar char="Ø"/>
            </a:pPr>
            <a:r>
              <a:rPr lang="en-US" sz="2400" dirty="0">
                <a:latin typeface="Times New Roman" panose="02020603050405020304" pitchFamily="18" charset="0"/>
              </a:rPr>
              <a:t>In practice, the pantograph system is composed of many bars with small diameters, which can play a musical instrument to create the aerodynamic noises.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rPr>
              <a:t>The </a:t>
            </a:r>
            <a:r>
              <a:rPr lang="en-US" sz="2400" dirty="0">
                <a:latin typeface="Times New Roman" panose="02020603050405020304" pitchFamily="18" charset="0"/>
              </a:rPr>
              <a:t>pantograph system creates a number of vortices behind it.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rPr>
              <a:t>A </a:t>
            </a:r>
            <a:r>
              <a:rPr lang="en-US" sz="2400" dirty="0">
                <a:latin typeface="Times New Roman" panose="02020603050405020304" pitchFamily="18" charset="0"/>
              </a:rPr>
              <a:t>pantograph cover can be used to reduce the aerodynamics noises generated by the pantograph system. </a:t>
            </a:r>
            <a:endParaRPr lang="en-US" sz="2400" dirty="0"/>
          </a:p>
        </p:txBody>
      </p:sp>
    </p:spTree>
    <p:extLst>
      <p:ext uri="{BB962C8B-B14F-4D97-AF65-F5344CB8AC3E}">
        <p14:creationId xmlns:p14="http://schemas.microsoft.com/office/powerpoint/2010/main" val="1632419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9527" y="2008909"/>
            <a:ext cx="9670473" cy="1200329"/>
          </a:xfrm>
          <a:prstGeom prst="rect">
            <a:avLst/>
          </a:prstGeom>
          <a:noFill/>
        </p:spPr>
        <p:txBody>
          <a:bodyPr wrap="square" rtlCol="0">
            <a:spAutoFit/>
          </a:bodyPr>
          <a:lstStyle/>
          <a:p>
            <a:pPr algn="ctr"/>
            <a:r>
              <a:rPr lang="en-US" sz="7200" dirty="0" smtClean="0"/>
              <a:t>THANK YOU</a:t>
            </a:r>
            <a:endParaRPr lang="en-US" sz="7200" dirty="0"/>
          </a:p>
        </p:txBody>
      </p:sp>
    </p:spTree>
    <p:extLst>
      <p:ext uri="{BB962C8B-B14F-4D97-AF65-F5344CB8AC3E}">
        <p14:creationId xmlns:p14="http://schemas.microsoft.com/office/powerpoint/2010/main" val="2778030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5626" y="471868"/>
            <a:ext cx="10826483" cy="461665"/>
          </a:xfrm>
          <a:prstGeom prst="rect">
            <a:avLst/>
          </a:prstGeom>
        </p:spPr>
        <p:txBody>
          <a:bodyPr wrap="square">
            <a:spAutoFit/>
          </a:bodyPr>
          <a:lstStyle/>
          <a:p>
            <a:pPr algn="ctr"/>
            <a:r>
              <a:rPr lang="en-US" sz="2400" b="1" i="0" u="none" strike="noStrike" baseline="0" dirty="0" smtClean="0">
                <a:latin typeface="Times New Roman" panose="02020603050405020304" pitchFamily="18" charset="0"/>
              </a:rPr>
              <a:t>AERODYNAMICS OF TRAIN </a:t>
            </a:r>
            <a:endParaRPr lang="en-US" sz="2400" dirty="0"/>
          </a:p>
        </p:txBody>
      </p:sp>
      <p:pic>
        <p:nvPicPr>
          <p:cNvPr id="3" name="Picture 2"/>
          <p:cNvPicPr>
            <a:picLocks noChangeAspect="1"/>
          </p:cNvPicPr>
          <p:nvPr/>
        </p:nvPicPr>
        <p:blipFill>
          <a:blip r:embed="rId2"/>
          <a:stretch>
            <a:fillRect/>
          </a:stretch>
        </p:blipFill>
        <p:spPr>
          <a:xfrm>
            <a:off x="394254" y="1177636"/>
            <a:ext cx="10987855" cy="5500255"/>
          </a:xfrm>
          <a:prstGeom prst="rect">
            <a:avLst/>
          </a:prstGeom>
        </p:spPr>
      </p:pic>
    </p:spTree>
    <p:extLst>
      <p:ext uri="{BB962C8B-B14F-4D97-AF65-F5344CB8AC3E}">
        <p14:creationId xmlns:p14="http://schemas.microsoft.com/office/powerpoint/2010/main" val="1277811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473" y="336598"/>
            <a:ext cx="11291454" cy="6370975"/>
          </a:xfrm>
          <a:prstGeom prst="rect">
            <a:avLst/>
          </a:prstGeom>
        </p:spPr>
        <p:txBody>
          <a:bodyPr wrap="square">
            <a:spAutoFit/>
          </a:bodyPr>
          <a:lstStyle/>
          <a:p>
            <a:r>
              <a:rPr lang="en-US" sz="2400" b="1" i="0" u="none" strike="noStrike" baseline="0" dirty="0" smtClean="0">
                <a:latin typeface="Times New Roman" panose="02020603050405020304" pitchFamily="18" charset="0"/>
              </a:rPr>
              <a:t>                                         Aerodynamic drag of train </a:t>
            </a:r>
          </a:p>
          <a:p>
            <a:endParaRPr lang="en-US" sz="2400" b="0" i="0" u="none" strike="noStrike" baseline="0" dirty="0" smtClean="0">
              <a:latin typeface="Times New Roman" panose="02020603050405020304" pitchFamily="18" charset="0"/>
            </a:endParaRPr>
          </a:p>
          <a:p>
            <a:pPr marL="342900" indent="-342900">
              <a:buFont typeface="Wingdings" panose="05000000000000000000" pitchFamily="2" charset="2"/>
              <a:buChar char="Ø"/>
            </a:pPr>
            <a:r>
              <a:rPr lang="en-US" sz="2400" b="0" i="0" u="none" strike="noStrike" baseline="0" dirty="0" smtClean="0">
                <a:latin typeface="Times New Roman" panose="02020603050405020304" pitchFamily="18" charset="0"/>
              </a:rPr>
              <a:t>The aerodynamic characteristics of train are quite different from those of airplane.</a:t>
            </a:r>
            <a:endParaRPr lang="en-US" sz="2400" dirty="0">
              <a:latin typeface="Times New Roman" panose="02020603050405020304" pitchFamily="18" charset="0"/>
            </a:endParaRPr>
          </a:p>
          <a:p>
            <a:pPr marL="342900" indent="-342900">
              <a:buFont typeface="Wingdings" panose="05000000000000000000" pitchFamily="2" charset="2"/>
              <a:buChar char="Ø"/>
            </a:pPr>
            <a:r>
              <a:rPr lang="en-US" sz="2400" b="0" i="0" u="none" strike="noStrike" baseline="0" dirty="0" smtClean="0">
                <a:latin typeface="Times New Roman" panose="02020603050405020304" pitchFamily="18" charset="0"/>
              </a:rPr>
              <a:t>There are many characteristic features in the aerodynamics of the high- speed railway train, in the points that the train length is, in general, very long, compared with the equivalent diameter of it, the train runs close to adjacent structures, passes through a confined tunnel, and intersecting with each other, the train runs along a fixed railway track, always interacting with ground, and the train can be influenced by cross-winds.</a:t>
            </a:r>
          </a:p>
          <a:p>
            <a:pPr marL="342900" indent="-342900">
              <a:buFont typeface="Wingdings" panose="05000000000000000000" pitchFamily="2" charset="2"/>
              <a:buChar char="Ø"/>
            </a:pPr>
            <a:r>
              <a:rPr lang="en-US" sz="2400" b="0" i="0" u="none" strike="noStrike" baseline="0" dirty="0" smtClean="0">
                <a:latin typeface="Times New Roman" panose="02020603050405020304" pitchFamily="18" charset="0"/>
              </a:rPr>
              <a:t>Thus, the aerodynamics, which has been applied to airplane, may not be of help for a detailed understanding of the HST aerodynamics. </a:t>
            </a:r>
          </a:p>
          <a:p>
            <a:pPr marL="342900" indent="-342900">
              <a:buFont typeface="Wingdings" panose="05000000000000000000" pitchFamily="2" charset="2"/>
              <a:buChar char="Ø"/>
            </a:pPr>
            <a:r>
              <a:rPr lang="en-US" sz="2400" b="0" i="0" u="none" strike="noStrike" baseline="0" dirty="0" smtClean="0">
                <a:latin typeface="Times New Roman" panose="02020603050405020304" pitchFamily="18" charset="0"/>
              </a:rPr>
              <a:t>In general, a desirable train system should be aerodynamically stable and have low aerodynamic forces. </a:t>
            </a:r>
          </a:p>
          <a:p>
            <a:pPr marL="342900" indent="-342900">
              <a:buFont typeface="Wingdings" panose="05000000000000000000" pitchFamily="2" charset="2"/>
              <a:buChar char="Ø"/>
            </a:pPr>
            <a:r>
              <a:rPr lang="en-US" sz="2400" b="0" i="0" u="none" strike="noStrike" baseline="0" dirty="0" smtClean="0">
                <a:latin typeface="Times New Roman" panose="02020603050405020304" pitchFamily="18" charset="0"/>
              </a:rPr>
              <a:t>These aerodynamic characteristics are closely associated with the aerodynamic drag of the running train. </a:t>
            </a:r>
          </a:p>
          <a:p>
            <a:pPr marL="342900" indent="-342900">
              <a:buFont typeface="Wingdings" panose="05000000000000000000" pitchFamily="2" charset="2"/>
              <a:buChar char="Ø"/>
            </a:pPr>
            <a:r>
              <a:rPr lang="en-US" sz="2400" b="0" i="0" u="none" strike="noStrike" baseline="0" dirty="0" smtClean="0">
                <a:latin typeface="Times New Roman" panose="02020603050405020304" pitchFamily="18" charset="0"/>
              </a:rPr>
              <a:t>The aerodynamic drag on the traveling train is largely divided into mechanical and aerodynamic ones. Of both, the aerodynamic drag can influence the energy consumption of train. </a:t>
            </a:r>
            <a:endParaRPr lang="en-US" sz="2400" dirty="0"/>
          </a:p>
        </p:txBody>
      </p:sp>
    </p:spTree>
    <p:extLst>
      <p:ext uri="{BB962C8B-B14F-4D97-AF65-F5344CB8AC3E}">
        <p14:creationId xmlns:p14="http://schemas.microsoft.com/office/powerpoint/2010/main" val="909117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42109" y="487172"/>
            <a:ext cx="9864436" cy="5883656"/>
          </a:xfrm>
          <a:prstGeom prst="rect">
            <a:avLst/>
          </a:prstGeom>
        </p:spPr>
      </p:pic>
    </p:spTree>
    <p:extLst>
      <p:ext uri="{BB962C8B-B14F-4D97-AF65-F5344CB8AC3E}">
        <p14:creationId xmlns:p14="http://schemas.microsoft.com/office/powerpoint/2010/main" val="2962417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509" y="778686"/>
            <a:ext cx="11083636" cy="3785652"/>
          </a:xfrm>
          <a:prstGeom prst="rect">
            <a:avLst/>
          </a:prstGeom>
        </p:spPr>
        <p:txBody>
          <a:bodyPr wrap="square">
            <a:spAutoFit/>
          </a:bodyPr>
          <a:lstStyle/>
          <a:p>
            <a:pPr marL="342900" indent="-342900">
              <a:buFont typeface="Wingdings" panose="05000000000000000000" pitchFamily="2" charset="2"/>
              <a:buChar char="Ø"/>
            </a:pPr>
            <a:r>
              <a:rPr lang="en-US" sz="2400" dirty="0">
                <a:latin typeface="Times New Roman" panose="02020603050405020304" pitchFamily="18" charset="0"/>
              </a:rPr>
              <a:t>Thus, detailed understanding on the aerodynamic drag and its precise evaluation are of </a:t>
            </a:r>
            <a:r>
              <a:rPr lang="en-US" sz="2400" dirty="0" smtClean="0">
                <a:latin typeface="Times New Roman" panose="02020603050405020304" pitchFamily="18" charset="0"/>
              </a:rPr>
              <a:t>practical importance</a:t>
            </a:r>
            <a:r>
              <a:rPr lang="en-US" sz="2400" dirty="0">
                <a:latin typeface="Times New Roman" panose="02020603050405020304" pitchFamily="18" charset="0"/>
              </a:rPr>
              <a:t>.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rPr>
              <a:t>It </a:t>
            </a:r>
            <a:r>
              <a:rPr lang="en-US" sz="2400" dirty="0">
                <a:latin typeface="Times New Roman" panose="02020603050405020304" pitchFamily="18" charset="0"/>
              </a:rPr>
              <a:t>has been well known that the aerodynamic drag is proportional to the square of speed, while the mechanical drag is proportional to the speed.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rPr>
              <a:t>Compared </a:t>
            </a:r>
            <a:r>
              <a:rPr lang="en-US" sz="2400" dirty="0">
                <a:latin typeface="Times New Roman" panose="02020603050405020304" pitchFamily="18" charset="0"/>
              </a:rPr>
              <a:t>with the mechanical drag, the portion of the aerodynamic drag becomes larger as the train speed increases.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rPr>
              <a:t>Thus</a:t>
            </a:r>
            <a:r>
              <a:rPr lang="en-US" sz="2400" dirty="0">
                <a:latin typeface="Times New Roman" panose="02020603050405020304" pitchFamily="18" charset="0"/>
              </a:rPr>
              <a:t>, reduction of the aerodynamic drag on high-speed railway train is one of the essential issues for the development of the desirable train system.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rPr>
              <a:t>In </a:t>
            </a:r>
            <a:r>
              <a:rPr lang="en-US" sz="2400" dirty="0">
                <a:latin typeface="Times New Roman" panose="02020603050405020304" pitchFamily="18" charset="0"/>
              </a:rPr>
              <a:t>the open air without any cross-wind effects, the total drag on the traveling train can be expressed by a sum of the aerodynamic and mechanical ones: </a:t>
            </a:r>
            <a:endParaRPr lang="en-US" sz="2400" dirty="0"/>
          </a:p>
        </p:txBody>
      </p:sp>
    </p:spTree>
    <p:extLst>
      <p:ext uri="{BB962C8B-B14F-4D97-AF65-F5344CB8AC3E}">
        <p14:creationId xmlns:p14="http://schemas.microsoft.com/office/powerpoint/2010/main" val="466143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339846" y="487375"/>
            <a:ext cx="4791871" cy="646232"/>
          </a:xfrm>
          <a:prstGeom prst="rect">
            <a:avLst/>
          </a:prstGeom>
        </p:spPr>
      </p:pic>
      <p:sp>
        <p:nvSpPr>
          <p:cNvPr id="3" name="Rectangle 2"/>
          <p:cNvSpPr/>
          <p:nvPr/>
        </p:nvSpPr>
        <p:spPr>
          <a:xfrm>
            <a:off x="457200" y="1363345"/>
            <a:ext cx="10806545" cy="3416320"/>
          </a:xfrm>
          <a:prstGeom prst="rect">
            <a:avLst/>
          </a:prstGeom>
        </p:spPr>
        <p:txBody>
          <a:bodyPr wrap="square">
            <a:spAutoFit/>
          </a:bodyPr>
          <a:lstStyle/>
          <a:p>
            <a:r>
              <a:rPr lang="en-US" sz="2400" dirty="0">
                <a:latin typeface="Times New Roman" panose="02020603050405020304" pitchFamily="18" charset="0"/>
              </a:rPr>
              <a:t>Where,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dirty="0" smtClean="0"/>
              <a:t>D</a:t>
            </a:r>
            <a:r>
              <a:rPr lang="en-US" baseline="-25000" dirty="0" smtClean="0"/>
              <a:t>A</a:t>
            </a:r>
            <a:r>
              <a:rPr lang="en-US" sz="2400" dirty="0" smtClean="0">
                <a:latin typeface="Times New Roman" panose="02020603050405020304" pitchFamily="18" charset="0"/>
              </a:rPr>
              <a:t> </a:t>
            </a:r>
            <a:r>
              <a:rPr lang="en-US" sz="2400" dirty="0">
                <a:latin typeface="Times New Roman" panose="02020603050405020304" pitchFamily="18" charset="0"/>
              </a:rPr>
              <a:t>and </a:t>
            </a:r>
            <a:r>
              <a:rPr lang="en-US" dirty="0" smtClean="0"/>
              <a:t>D</a:t>
            </a:r>
            <a:r>
              <a:rPr lang="en-US" baseline="-25000" dirty="0" smtClean="0"/>
              <a:t>M</a:t>
            </a:r>
            <a:r>
              <a:rPr lang="en-US" sz="2400" dirty="0" smtClean="0">
                <a:latin typeface="Times New Roman" panose="02020603050405020304" pitchFamily="18" charset="0"/>
              </a:rPr>
              <a:t> </a:t>
            </a:r>
            <a:r>
              <a:rPr lang="en-US" sz="2400" dirty="0">
                <a:latin typeface="Times New Roman" panose="02020603050405020304" pitchFamily="18" charset="0"/>
              </a:rPr>
              <a:t>are the aerodynamic and mechanical drags, respectively, </a:t>
            </a:r>
          </a:p>
          <a:p>
            <a:pPr marL="342900" indent="-342900">
              <a:buFont typeface="Wingdings" panose="05000000000000000000" pitchFamily="2" charset="2"/>
              <a:buChar char="Ø"/>
            </a:pPr>
            <a:r>
              <a:rPr lang="en-US" sz="2400" dirty="0" err="1">
                <a:latin typeface="Times New Roman" panose="02020603050405020304" pitchFamily="18" charset="0"/>
              </a:rPr>
              <a:t>a,b</a:t>
            </a:r>
            <a:r>
              <a:rPr lang="en-US" sz="2400" dirty="0">
                <a:latin typeface="Times New Roman" panose="02020603050405020304" pitchFamily="18" charset="0"/>
              </a:rPr>
              <a:t> and c are the constants to be determined by the experiment, </a:t>
            </a:r>
          </a:p>
          <a:p>
            <a:pPr marL="342900" indent="-342900">
              <a:buFont typeface="Wingdings" panose="05000000000000000000" pitchFamily="2" charset="2"/>
              <a:buChar char="Ø"/>
            </a:pPr>
            <a:r>
              <a:rPr lang="en-US" sz="2400" dirty="0">
                <a:latin typeface="Times New Roman" panose="02020603050405020304" pitchFamily="18" charset="0"/>
              </a:rPr>
              <a:t>V the train speed and </a:t>
            </a:r>
          </a:p>
          <a:p>
            <a:pPr marL="342900" indent="-342900">
              <a:buFont typeface="Wingdings" panose="05000000000000000000" pitchFamily="2" charset="2"/>
              <a:buChar char="Ø"/>
            </a:pPr>
            <a:r>
              <a:rPr lang="en-US" sz="2400" dirty="0">
                <a:latin typeface="Times New Roman" panose="02020603050405020304" pitchFamily="18" charset="0"/>
              </a:rPr>
              <a:t>W the train weight. </a:t>
            </a:r>
          </a:p>
          <a:p>
            <a:pPr marL="342900" indent="-342900">
              <a:buFont typeface="Wingdings" panose="05000000000000000000" pitchFamily="2" charset="2"/>
              <a:buChar char="Ø"/>
            </a:pPr>
            <a:r>
              <a:rPr lang="en-US" sz="2400" dirty="0">
                <a:latin typeface="Times New Roman" panose="02020603050405020304" pitchFamily="18" charset="0"/>
              </a:rPr>
              <a:t>In Eq., the mechanical drag, being proportional to the train weight, includes the sliding drag between rails and train wheels, and the rotating drag of the wheels.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rPr>
              <a:t>The </a:t>
            </a:r>
            <a:r>
              <a:rPr lang="en-US" sz="2400" dirty="0">
                <a:latin typeface="Times New Roman" panose="02020603050405020304" pitchFamily="18" charset="0"/>
              </a:rPr>
              <a:t>measurement of the total drag on train and its precise prediction are not </a:t>
            </a:r>
            <a:r>
              <a:rPr lang="en-US" sz="2400" dirty="0" smtClean="0">
                <a:latin typeface="Times New Roman" panose="02020603050405020304" pitchFamily="18" charset="0"/>
              </a:rPr>
              <a:t>straight forward</a:t>
            </a:r>
            <a:r>
              <a:rPr lang="en-US" sz="2400" dirty="0">
                <a:latin typeface="Times New Roman" panose="02020603050405020304" pitchFamily="18" charset="0"/>
              </a:rPr>
              <a:t>. </a:t>
            </a:r>
            <a:endParaRPr lang="en-US" sz="2400" dirty="0"/>
          </a:p>
        </p:txBody>
      </p:sp>
    </p:spTree>
    <p:extLst>
      <p:ext uri="{BB962C8B-B14F-4D97-AF65-F5344CB8AC3E}">
        <p14:creationId xmlns:p14="http://schemas.microsoft.com/office/powerpoint/2010/main" val="156334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5746" y="556760"/>
            <a:ext cx="10945090" cy="4524315"/>
          </a:xfrm>
          <a:prstGeom prst="rect">
            <a:avLst/>
          </a:prstGeom>
        </p:spPr>
        <p:txBody>
          <a:bodyPr wrap="square">
            <a:spAutoFit/>
          </a:bodyPr>
          <a:lstStyle/>
          <a:p>
            <a:pPr algn="ctr"/>
            <a:r>
              <a:rPr lang="en-US" sz="2400" b="1" dirty="0" smtClean="0">
                <a:latin typeface="Times New Roman" panose="02020603050405020304" pitchFamily="18" charset="0"/>
              </a:rPr>
              <a:t>CROSS-WIND EFFECTS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rPr>
              <a:t>The </a:t>
            </a:r>
            <a:r>
              <a:rPr lang="en-US" sz="2400" dirty="0">
                <a:latin typeface="Times New Roman" panose="02020603050405020304" pitchFamily="18" charset="0"/>
              </a:rPr>
              <a:t>cross-wind effects on the traveling train can closely be associated with the traveling safety.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rPr>
              <a:t>The </a:t>
            </a:r>
            <a:r>
              <a:rPr lang="en-US" sz="2400" dirty="0">
                <a:latin typeface="Times New Roman" panose="02020603050405020304" pitchFamily="18" charset="0"/>
              </a:rPr>
              <a:t>cross- winds can be more seriously influence when the train runs over a </a:t>
            </a:r>
            <a:r>
              <a:rPr lang="en-US" sz="2400" dirty="0" smtClean="0">
                <a:latin typeface="Times New Roman" panose="02020603050405020304" pitchFamily="18" charset="0"/>
              </a:rPr>
              <a:t>bridge.</a:t>
            </a:r>
          </a:p>
          <a:p>
            <a:pPr marL="342900" indent="-342900">
              <a:buFont typeface="Wingdings" panose="05000000000000000000" pitchFamily="2" charset="2"/>
              <a:buChar char="Ø"/>
            </a:pPr>
            <a:r>
              <a:rPr lang="en-US" sz="2400" dirty="0" smtClean="0">
                <a:latin typeface="Times New Roman" panose="02020603050405020304" pitchFamily="18" charset="0"/>
              </a:rPr>
              <a:t>Heavier </a:t>
            </a:r>
            <a:r>
              <a:rPr lang="en-US" sz="2400" dirty="0">
                <a:latin typeface="Times New Roman" panose="02020603050405020304" pitchFamily="18" charset="0"/>
              </a:rPr>
              <a:t>vehicles could improve the crosswind stability but on the contrary issues like lower energy consumption demand lighter vehicles, which at the same time would lead to benefits regarding </a:t>
            </a:r>
            <a:r>
              <a:rPr lang="en-US" sz="2400">
                <a:latin typeface="Times New Roman" panose="02020603050405020304" pitchFamily="18" charset="0"/>
              </a:rPr>
              <a:t>track </a:t>
            </a:r>
            <a:r>
              <a:rPr lang="en-US" sz="2400" smtClean="0">
                <a:latin typeface="Times New Roman" panose="02020603050405020304" pitchFamily="18" charset="0"/>
              </a:rPr>
              <a:t>deterioration and </a:t>
            </a:r>
            <a:r>
              <a:rPr lang="en-US" sz="2400" dirty="0">
                <a:latin typeface="Times New Roman" panose="02020603050405020304" pitchFamily="18" charset="0"/>
              </a:rPr>
              <a:t>track maintenance.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rPr>
              <a:t>Since </a:t>
            </a:r>
            <a:r>
              <a:rPr lang="en-US" sz="2400" dirty="0">
                <a:latin typeface="Times New Roman" panose="02020603050405020304" pitchFamily="18" charset="0"/>
              </a:rPr>
              <a:t>the aerodynamic forces are </a:t>
            </a:r>
            <a:r>
              <a:rPr lang="en-US" sz="2400" dirty="0" smtClean="0">
                <a:latin typeface="Times New Roman" panose="02020603050405020304" pitchFamily="18" charset="0"/>
              </a:rPr>
              <a:t>most critical </a:t>
            </a:r>
            <a:r>
              <a:rPr lang="en-US" sz="2400" dirty="0">
                <a:latin typeface="Times New Roman" panose="02020603050405020304" pitchFamily="18" charset="0"/>
              </a:rPr>
              <a:t>on the leading vehicle of a train, the weight change from a locomotive -as the leading and heaviest vehicle of a loco-train - to a vehicle of a multiple </a:t>
            </a:r>
            <a:r>
              <a:rPr lang="en-US" sz="2400" dirty="0" smtClean="0">
                <a:latin typeface="Times New Roman" panose="02020603050405020304" pitchFamily="18" charset="0"/>
              </a:rPr>
              <a:t>unit increases </a:t>
            </a:r>
            <a:r>
              <a:rPr lang="en-US" sz="2400" dirty="0">
                <a:latin typeface="Times New Roman" panose="02020603050405020304" pitchFamily="18" charset="0"/>
              </a:rPr>
              <a:t>the demands on crosswind stability of trains.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rPr>
              <a:t>In </a:t>
            </a:r>
            <a:r>
              <a:rPr lang="en-US" sz="2400" dirty="0">
                <a:latin typeface="Times New Roman" panose="02020603050405020304" pitchFamily="18" charset="0"/>
              </a:rPr>
              <a:t>addition, unsteady </a:t>
            </a:r>
            <a:r>
              <a:rPr lang="en-US" sz="2400" dirty="0" smtClean="0">
                <a:latin typeface="Times New Roman" panose="02020603050405020304" pitchFamily="18" charset="0"/>
              </a:rPr>
              <a:t>cross wind like </a:t>
            </a:r>
            <a:r>
              <a:rPr lang="en-US" sz="2400" dirty="0">
                <a:latin typeface="Times New Roman" panose="02020603050405020304" pitchFamily="18" charset="0"/>
              </a:rPr>
              <a:t>various gusts is becoming a major concern. </a:t>
            </a:r>
            <a:endParaRPr lang="en-US" sz="2400" dirty="0"/>
          </a:p>
        </p:txBody>
      </p:sp>
    </p:spTree>
    <p:extLst>
      <p:ext uri="{BB962C8B-B14F-4D97-AF65-F5344CB8AC3E}">
        <p14:creationId xmlns:p14="http://schemas.microsoft.com/office/powerpoint/2010/main" val="2560791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52769" y="305613"/>
            <a:ext cx="4393382" cy="461665"/>
          </a:xfrm>
          <a:prstGeom prst="rect">
            <a:avLst/>
          </a:prstGeom>
        </p:spPr>
        <p:txBody>
          <a:bodyPr wrap="none">
            <a:spAutoFit/>
          </a:bodyPr>
          <a:lstStyle/>
          <a:p>
            <a:r>
              <a:rPr lang="en-US" sz="2400" b="1" dirty="0">
                <a:latin typeface="Times New Roman" panose="02020603050405020304" pitchFamily="18" charset="0"/>
              </a:rPr>
              <a:t>Aerodynamic noise due to train </a:t>
            </a:r>
            <a:endParaRPr lang="en-US" sz="2400" dirty="0"/>
          </a:p>
        </p:txBody>
      </p:sp>
      <p:pic>
        <p:nvPicPr>
          <p:cNvPr id="3" name="Picture 2"/>
          <p:cNvPicPr>
            <a:picLocks noChangeAspect="1"/>
          </p:cNvPicPr>
          <p:nvPr/>
        </p:nvPicPr>
        <p:blipFill>
          <a:blip r:embed="rId2"/>
          <a:stretch>
            <a:fillRect/>
          </a:stretch>
        </p:blipFill>
        <p:spPr>
          <a:xfrm>
            <a:off x="1514224" y="1676400"/>
            <a:ext cx="9670472" cy="3920836"/>
          </a:xfrm>
          <a:prstGeom prst="rect">
            <a:avLst/>
          </a:prstGeom>
        </p:spPr>
      </p:pic>
    </p:spTree>
    <p:extLst>
      <p:ext uri="{BB962C8B-B14F-4D97-AF65-F5344CB8AC3E}">
        <p14:creationId xmlns:p14="http://schemas.microsoft.com/office/powerpoint/2010/main" val="2772687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0326" y="582957"/>
            <a:ext cx="11249891" cy="5632311"/>
          </a:xfrm>
          <a:prstGeom prst="rect">
            <a:avLst/>
          </a:prstGeom>
        </p:spPr>
        <p:txBody>
          <a:bodyPr wrap="square">
            <a:spAutoFit/>
          </a:bodyPr>
          <a:lstStyle/>
          <a:p>
            <a:pPr marL="342900" indent="-342900">
              <a:buFont typeface="Wingdings" panose="05000000000000000000" pitchFamily="2" charset="2"/>
              <a:buChar char="Ø"/>
            </a:pPr>
            <a:r>
              <a:rPr lang="en-US" sz="2400" dirty="0">
                <a:latin typeface="Times New Roman" panose="02020603050405020304" pitchFamily="18" charset="0"/>
              </a:rPr>
              <a:t>For the assessment of aerodynamic noises produced by a traveling train in the open air, it can be often convenient to classify the noise sources.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rPr>
              <a:t>In </a:t>
            </a:r>
            <a:r>
              <a:rPr lang="en-US" sz="2400" dirty="0">
                <a:latin typeface="Times New Roman" panose="02020603050405020304" pitchFamily="18" charset="0"/>
              </a:rPr>
              <a:t>addition to the aerodynamic noises due to the flows around the traveling train, there are many different noises which are caused by train wheels, structures around track, pantograph system, etc.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rPr>
              <a:t>In </a:t>
            </a:r>
            <a:r>
              <a:rPr lang="en-US" sz="2400" dirty="0">
                <a:latin typeface="Times New Roman" panose="02020603050405020304" pitchFamily="18" charset="0"/>
              </a:rPr>
              <a:t>order to reduce these noises, it is required to know how extent is each contribution to the noises. </a:t>
            </a:r>
            <a:endParaRPr lang="en-US" sz="2400" dirty="0" smtClean="0">
              <a:latin typeface="Times New Roman" panose="02020603050405020304" pitchFamily="18" charset="0"/>
            </a:endParaRPr>
          </a:p>
          <a:p>
            <a:pPr marL="342900" indent="-342900">
              <a:buFont typeface="Wingdings" panose="05000000000000000000" pitchFamily="2" charset="2"/>
              <a:buChar char="Ø"/>
            </a:pPr>
            <a:r>
              <a:rPr lang="en-US" sz="2400" dirty="0" smtClean="0">
                <a:latin typeface="Times New Roman" panose="02020603050405020304" pitchFamily="18" charset="0"/>
              </a:rPr>
              <a:t>In </a:t>
            </a:r>
            <a:r>
              <a:rPr lang="en-US" sz="2400" dirty="0">
                <a:latin typeface="Times New Roman" panose="02020603050405020304" pitchFamily="18" charset="0"/>
              </a:rPr>
              <a:t>general, aerodynamic noises are strongly dependent on the train speed U, being approximately proportional to </a:t>
            </a:r>
            <a:r>
              <a:rPr lang="en-US" dirty="0" smtClean="0"/>
              <a:t>U</a:t>
            </a:r>
            <a:r>
              <a:rPr lang="en-US" baseline="30000" dirty="0" smtClean="0"/>
              <a:t>6</a:t>
            </a:r>
            <a:r>
              <a:rPr lang="en-US" dirty="0"/>
              <a:t> </a:t>
            </a:r>
            <a:r>
              <a:rPr lang="en-US" dirty="0" smtClean="0"/>
              <a:t>- U</a:t>
            </a:r>
            <a:r>
              <a:rPr lang="en-US" baseline="30000" dirty="0" smtClean="0"/>
              <a:t>8</a:t>
            </a:r>
            <a:r>
              <a:rPr lang="en-US" sz="2400" dirty="0" smtClean="0">
                <a:latin typeface="Times New Roman" panose="02020603050405020304" pitchFamily="18" charset="0"/>
              </a:rPr>
              <a:t>: </a:t>
            </a:r>
          </a:p>
          <a:p>
            <a:pPr marL="342900" indent="-342900">
              <a:buFont typeface="Wingdings" panose="05000000000000000000" pitchFamily="2" charset="2"/>
              <a:buChar char="Ø"/>
            </a:pPr>
            <a:r>
              <a:rPr lang="en-US" sz="2400" dirty="0" smtClean="0">
                <a:latin typeface="Times New Roman" panose="02020603050405020304" pitchFamily="18" charset="0"/>
              </a:rPr>
              <a:t>Thus</a:t>
            </a:r>
            <a:r>
              <a:rPr lang="en-US" sz="2400" dirty="0">
                <a:latin typeface="Times New Roman" panose="02020603050405020304" pitchFamily="18" charset="0"/>
              </a:rPr>
              <a:t>, the noise alleviation is of more practical importance when the train speed increases. </a:t>
            </a:r>
          </a:p>
          <a:p>
            <a:pPr marL="342900" indent="-342900">
              <a:buFont typeface="Wingdings" panose="05000000000000000000" pitchFamily="2" charset="2"/>
              <a:buChar char="Ø"/>
            </a:pPr>
            <a:r>
              <a:rPr lang="en-US" sz="2400" dirty="0">
                <a:latin typeface="Times New Roman" panose="02020603050405020304" pitchFamily="18" charset="0"/>
              </a:rPr>
              <a:t>It can be found that the aerodynamic noises due to the traveling train are largely generated by the fore-body of the train, the connection part between trains, and the pantograph system. </a:t>
            </a:r>
          </a:p>
          <a:p>
            <a:endParaRPr lang="en-US" sz="2400" dirty="0"/>
          </a:p>
        </p:txBody>
      </p:sp>
    </p:spTree>
    <p:extLst>
      <p:ext uri="{BB962C8B-B14F-4D97-AF65-F5344CB8AC3E}">
        <p14:creationId xmlns:p14="http://schemas.microsoft.com/office/powerpoint/2010/main" val="2188943645"/>
      </p:ext>
    </p:extLst>
  </p:cSld>
  <p:clrMapOvr>
    <a:masterClrMapping/>
  </p:clrMapOvr>
</p:sld>
</file>

<file path=ppt/theme/theme1.xml><?xml version="1.0" encoding="utf-8"?>
<a:theme xmlns:a="http://schemas.openxmlformats.org/drawingml/2006/main" name="Slice">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28</TotalTime>
  <Words>815</Words>
  <Application>Microsoft Office PowerPoint</Application>
  <PresentationFormat>Widescreen</PresentationFormat>
  <Paragraphs>43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Century Gothic</vt:lpstr>
      <vt:lpstr>Times New Roman</vt:lpstr>
      <vt:lpstr>Wingdings</vt:lpstr>
      <vt:lpstr>Wingdings 3</vt:lpstr>
      <vt:lpstr>Slice</vt:lpstr>
      <vt:lpstr>AERODYNAMICS OF TRAIN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AERODYNAMICS OF TRAIN</dc:title>
  <dc:creator>AMMU</dc:creator>
  <cp:lastModifiedBy>AMMU</cp:lastModifiedBy>
  <cp:revision>18</cp:revision>
  <dcterms:created xsi:type="dcterms:W3CDTF">2020-10-03T10:06:20Z</dcterms:created>
  <dcterms:modified xsi:type="dcterms:W3CDTF">2021-01-12T04:45:11Z</dcterms:modified>
</cp:coreProperties>
</file>